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64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CC00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5" d="100"/>
          <a:sy n="65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54021-B42C-42B7-9BED-5E368992893D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CA1F6-8E31-4938-AAB8-CFACFD7B5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415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327B7-99E5-4523-AC42-5FD75C989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016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8E201-5D6C-41F8-9D9A-C1A9482DBE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74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3667-8495-4737-BA8B-1D99979C08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1402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723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5325B6-30EA-4DF1-83B7-39AB00FF4C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452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9D919-7185-4EAD-82A0-3444D4BADE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11470-8468-4440-B5AA-7895D42C7E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62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A385-CBD8-466D-9D1A-DEE383A6B3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010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28874-4573-4651-B6DB-A18694CA37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08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120D6-80DE-4A18-86A0-06120B7C9A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883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6C780-4390-44E3-A25E-DDAD0AC592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01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5D7DF-8773-4565-AD02-8F51FB289F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949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4538E-2837-4D32-A69A-2057801580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121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3762D4-023D-4BDF-885A-C1F6660624B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el 6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2016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4102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</a:t>
            </a:r>
            <a:r>
              <a:rPr lang="es-ES_tradnl" altLang="en-US" dirty="0">
                <a:solidFill>
                  <a:srgbClr val="FF0000"/>
                </a:solidFill>
              </a:rPr>
              <a:t># </a:t>
            </a:r>
            <a:r>
              <a:rPr lang="es-ES_tradnl" altLang="en-US" dirty="0" smtClean="0">
                <a:solidFill>
                  <a:srgbClr val="FF0000"/>
                </a:solidFill>
              </a:rPr>
              <a:t>24: </a:t>
            </a:r>
            <a:r>
              <a:rPr lang="es-ES_tradnl" altLang="en-US" dirty="0"/>
              <a:t>¿Lees mucho</a:t>
            </a:r>
            <a:r>
              <a:rPr lang="es-ES_tradnl" altLang="en-US" dirty="0" smtClean="0"/>
              <a:t>?</a:t>
            </a:r>
          </a:p>
          <a:p>
            <a:pPr marL="609600" indent="-609600">
              <a:buFontTx/>
              <a:buNone/>
            </a:pPr>
            <a:r>
              <a:rPr lang="es-ES_tradnl" altLang="en-US" sz="2400" i="1" dirty="0" smtClean="0">
                <a:solidFill>
                  <a:srgbClr val="00B050"/>
                </a:solidFill>
              </a:rPr>
              <a:t>L.O.: To </a:t>
            </a:r>
            <a:r>
              <a:rPr lang="es-ES_tradnl" altLang="en-US" sz="2400" i="1" dirty="0" err="1" smtClean="0">
                <a:solidFill>
                  <a:srgbClr val="00B050"/>
                </a:solidFill>
              </a:rPr>
              <a:t>learn</a:t>
            </a:r>
            <a:r>
              <a:rPr lang="es-ES_tradnl" altLang="en-US" sz="24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4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00B050"/>
                </a:solidFill>
              </a:rPr>
              <a:t>form</a:t>
            </a:r>
            <a:r>
              <a:rPr lang="es-ES_tradnl" altLang="en-US" sz="2400" i="1" dirty="0" smtClean="0">
                <a:solidFill>
                  <a:srgbClr val="00B050"/>
                </a:solidFill>
              </a:rPr>
              <a:t> and use of presente tense –ER/-IR </a:t>
            </a:r>
            <a:r>
              <a:rPr lang="es-ES_tradnl" altLang="en-US" sz="2400" i="1" dirty="0" err="1" smtClean="0">
                <a:solidFill>
                  <a:srgbClr val="00B050"/>
                </a:solidFill>
              </a:rPr>
              <a:t>verbs</a:t>
            </a:r>
            <a:endParaRPr lang="es-ES_tradnl" altLang="en-US" sz="2400" i="1" dirty="0">
              <a:solidFill>
                <a:srgbClr val="00B05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</a:p>
          <a:p>
            <a:r>
              <a:rPr lang="es-ES_tradnl" altLang="en-US" dirty="0" smtClean="0">
                <a:solidFill>
                  <a:srgbClr val="CC0099"/>
                </a:solidFill>
              </a:rPr>
              <a:t>TOMAR </a:t>
            </a:r>
            <a:r>
              <a:rPr lang="es-ES_tradnl" altLang="en-US" u="sng" dirty="0" smtClean="0">
                <a:solidFill>
                  <a:srgbClr val="CC0099"/>
                </a:solidFill>
              </a:rPr>
              <a:t>QUIZ ½: CAPITULO 4</a:t>
            </a:r>
            <a:endParaRPr lang="es-ES_tradnl" altLang="en-US" dirty="0" smtClean="0">
              <a:solidFill>
                <a:srgbClr val="CC0099"/>
              </a:solidFill>
            </a:endParaRPr>
          </a:p>
          <a:p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¿Estudias español en la escuela?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¿Hablas mucho con la profesora de español?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¿Escuchas a la profesora?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¿Miras </a:t>
            </a:r>
            <a:r>
              <a:rPr lang="es-ES_tradnl" altLang="en-US" dirty="0" smtClean="0"/>
              <a:t>a los profesores </a:t>
            </a:r>
            <a:r>
              <a:rPr lang="es-ES_tradnl" altLang="en-US" dirty="0"/>
              <a:t>cuando </a:t>
            </a:r>
            <a:r>
              <a:rPr lang="es-ES_tradnl" altLang="en-US" dirty="0" smtClean="0"/>
              <a:t>ellos hablan?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14845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El Presente de los verbos –ER, -IR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86800" cy="6019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altLang="en-US" sz="2800"/>
              <a:t>10% of all Spanish verbs end in  -ER o -IR</a:t>
            </a:r>
          </a:p>
          <a:p>
            <a:pPr>
              <a:lnSpc>
                <a:spcPct val="80000"/>
              </a:lnSpc>
            </a:pPr>
            <a:r>
              <a:rPr lang="es-ES_tradnl" altLang="en-US" sz="2800"/>
              <a:t>To conjugate verbs that end in -ER o –IR 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1) Remove the ending </a:t>
            </a:r>
            <a:r>
              <a:rPr lang="es-ES_tradnl" altLang="en-US" sz="2800" b="1">
                <a:solidFill>
                  <a:srgbClr val="0000FF"/>
                </a:solidFill>
              </a:rPr>
              <a:t>-ER</a:t>
            </a:r>
            <a:r>
              <a:rPr lang="es-ES_tradnl" altLang="en-US" sz="2800"/>
              <a:t> or </a:t>
            </a:r>
            <a:r>
              <a:rPr lang="es-ES_tradnl" altLang="en-US" sz="2800" b="1">
                <a:solidFill>
                  <a:srgbClr val="33CC33"/>
                </a:solidFill>
              </a:rPr>
              <a:t>–IR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 b="1">
              <a:solidFill>
                <a:srgbClr val="33CC33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                </a:t>
            </a:r>
            <a:r>
              <a:rPr lang="es-ES_tradnl" altLang="en-US" sz="2800" b="1">
                <a:solidFill>
                  <a:srgbClr val="0000FF"/>
                </a:solidFill>
              </a:rPr>
              <a:t>Comer			</a:t>
            </a:r>
            <a:r>
              <a:rPr lang="es-ES_tradnl" altLang="en-US" sz="2800" b="1">
                <a:solidFill>
                  <a:srgbClr val="33CC33"/>
                </a:solidFill>
              </a:rPr>
              <a:t>Vivir</a:t>
            </a:r>
            <a:endParaRPr lang="es-ES_tradnl" altLang="en-US" sz="2800" b="1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2) Replace the endings in the following way :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Yo			Nosotros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Tú			Vosotros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Él Ella		Ellos Ellas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  Ud.		              Uds.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b="1">
                <a:solidFill>
                  <a:srgbClr val="CC0099"/>
                </a:solidFill>
              </a:rPr>
              <a:t>**both are the same EXCEPT in NOSOTROS and VOSOTROS**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316163" y="3810000"/>
            <a:ext cx="5794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-O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286000" y="4191000"/>
            <a:ext cx="776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-ES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286000" y="4724400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791200" y="3748088"/>
            <a:ext cx="13493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-EMOS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754688" y="4129088"/>
            <a:ext cx="874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-ÉIS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791200" y="4724400"/>
            <a:ext cx="796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-EN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094538" y="3733800"/>
            <a:ext cx="1211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CC33"/>
                </a:solidFill>
              </a:rPr>
              <a:t>-IMOS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7134225" y="4114800"/>
            <a:ext cx="6381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CC33"/>
                </a:solidFill>
              </a:rPr>
              <a:t>-ÍS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209800" y="3352800"/>
            <a:ext cx="796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-ER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6324600" y="3367088"/>
            <a:ext cx="15668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-ER </a:t>
            </a:r>
            <a:r>
              <a:rPr lang="es-ES_tradnl" altLang="en-US" sz="2800" b="1">
                <a:solidFill>
                  <a:srgbClr val="CC0099"/>
                </a:solidFill>
              </a:rPr>
              <a:t>/ </a:t>
            </a:r>
            <a:r>
              <a:rPr lang="es-ES_tradnl" altLang="en-US" sz="2800" b="1">
                <a:solidFill>
                  <a:srgbClr val="33CC33"/>
                </a:solidFill>
              </a:rPr>
              <a:t>-IR</a:t>
            </a:r>
            <a:endParaRPr lang="es-ES_tradnl" altLang="en-US" sz="2800" b="1">
              <a:solidFill>
                <a:srgbClr val="3333CC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667000" y="2667000"/>
            <a:ext cx="339725" cy="1143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398269" y="2667000"/>
            <a:ext cx="339725" cy="1143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 irregular VER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296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The verb VER (to see) is conjugated just like the regular –ER verbs, EXCEPT in the  YO form...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CC0099"/>
                </a:solidFill>
              </a:rPr>
              <a:t>VER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Yo		V</a:t>
            </a:r>
            <a:r>
              <a:rPr lang="en-US" altLang="en-US" u="sng">
                <a:solidFill>
                  <a:srgbClr val="FF0000"/>
                </a:solidFill>
              </a:rPr>
              <a:t>E</a:t>
            </a:r>
            <a:r>
              <a:rPr lang="en-US" altLang="en-US" u="sng">
                <a:solidFill>
                  <a:srgbClr val="33CC33"/>
                </a:solidFill>
              </a:rPr>
              <a:t>O</a:t>
            </a:r>
            <a:endParaRPr lang="en-US" altLang="en-US">
              <a:solidFill>
                <a:srgbClr val="33CC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Tú		V</a:t>
            </a:r>
            <a:r>
              <a:rPr lang="en-US" altLang="en-US">
                <a:solidFill>
                  <a:srgbClr val="CC0099"/>
                </a:solidFill>
              </a:rPr>
              <a:t>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         Él ella Ud.	V</a:t>
            </a:r>
            <a:r>
              <a:rPr lang="en-US" altLang="en-US">
                <a:solidFill>
                  <a:srgbClr val="CC0099"/>
                </a:solidFill>
              </a:rPr>
              <a:t>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 Nosotros		V</a:t>
            </a:r>
            <a:r>
              <a:rPr lang="en-US" altLang="en-US">
                <a:solidFill>
                  <a:srgbClr val="CC0099"/>
                </a:solidFill>
              </a:rPr>
              <a:t>emos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 Vosotros		V</a:t>
            </a:r>
            <a:r>
              <a:rPr lang="en-US" altLang="en-US">
                <a:solidFill>
                  <a:srgbClr val="CC0099"/>
                </a:solidFill>
              </a:rPr>
              <a:t>éis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  Ellos Ellas Uds.	V</a:t>
            </a:r>
            <a:r>
              <a:rPr lang="en-US" altLang="en-US">
                <a:solidFill>
                  <a:srgbClr val="CC0099"/>
                </a:solidFill>
              </a:rPr>
              <a:t>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343400" y="2514600"/>
            <a:ext cx="533400" cy="30480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9163</TotalTime>
  <Words>157</Words>
  <Application>Microsoft Office PowerPoint</Application>
  <PresentationFormat>On-screen Show (4:3)</PresentationFormat>
  <Paragraphs>43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 Clase 702 La fecha es el 6 de diciembre del 2016</vt:lpstr>
      <vt:lpstr>El Presente de los verbos –ER, -IR</vt:lpstr>
      <vt:lpstr>Verbo irregular VER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7 IM La fecha es el 10 de marzo del 2011</dc:title>
  <dc:creator>Helen Zumaeta</dc:creator>
  <cp:lastModifiedBy>Helen Zumaeta</cp:lastModifiedBy>
  <cp:revision>40</cp:revision>
  <cp:lastPrinted>2016-12-06T13:48:35Z</cp:lastPrinted>
  <dcterms:created xsi:type="dcterms:W3CDTF">2011-03-10T02:59:13Z</dcterms:created>
  <dcterms:modified xsi:type="dcterms:W3CDTF">2016-12-06T21:09:14Z</dcterms:modified>
</cp:coreProperties>
</file>